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336" r:id="rId2"/>
    <p:sldId id="256" r:id="rId3"/>
    <p:sldId id="337" r:id="rId4"/>
    <p:sldId id="257" r:id="rId5"/>
    <p:sldId id="341" r:id="rId6"/>
    <p:sldId id="260" r:id="rId7"/>
    <p:sldId id="262" r:id="rId8"/>
    <p:sldId id="273" r:id="rId9"/>
    <p:sldId id="344" r:id="rId10"/>
    <p:sldId id="278" r:id="rId11"/>
    <p:sldId id="284" r:id="rId12"/>
    <p:sldId id="327" r:id="rId13"/>
    <p:sldId id="285" r:id="rId14"/>
    <p:sldId id="286" r:id="rId15"/>
    <p:sldId id="338" r:id="rId16"/>
    <p:sldId id="345" r:id="rId17"/>
    <p:sldId id="346" r:id="rId18"/>
    <p:sldId id="347" r:id="rId19"/>
    <p:sldId id="348" r:id="rId20"/>
    <p:sldId id="349" r:id="rId21"/>
    <p:sldId id="290" r:id="rId2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516" y="-8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6434"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146435"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a:extLst>
              <a:ext uri="{FF2B5EF4-FFF2-40B4-BE49-F238E27FC236}">
                <a16:creationId xmlns:a16="http://schemas.microsoft.com/office/drawing/2014/main" id="{BD01F691-CD42-4FFF-86A9-EDC296971C4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837A2A5-34F4-4162-B9E9-FF01B15175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BCC6F9-6A6A-4D9F-AA45-813199EF2C47}"/>
              </a:ext>
            </a:extLst>
          </p:cNvPr>
          <p:cNvSpPr>
            <a:spLocks noGrp="1" noChangeArrowheads="1"/>
          </p:cNvSpPr>
          <p:nvPr>
            <p:ph type="sldNum" sz="quarter" idx="12"/>
          </p:nvPr>
        </p:nvSpPr>
        <p:spPr>
          <a:ln/>
        </p:spPr>
        <p:txBody>
          <a:bodyPr/>
          <a:lstStyle>
            <a:lvl1pPr>
              <a:defRPr/>
            </a:lvl1pPr>
          </a:lstStyle>
          <a:p>
            <a:fld id="{29428BC4-2150-4CEC-946B-C3733AEF5505}" type="slidenum">
              <a:rPr lang="en-US" altLang="en-US"/>
              <a:pPr/>
              <a:t>‹#›</a:t>
            </a:fld>
            <a:endParaRPr lang="en-US" altLang="en-US"/>
          </a:p>
        </p:txBody>
      </p:sp>
    </p:spTree>
    <p:extLst>
      <p:ext uri="{BB962C8B-B14F-4D97-AF65-F5344CB8AC3E}">
        <p14:creationId xmlns:p14="http://schemas.microsoft.com/office/powerpoint/2010/main" val="383701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98968F-B974-49D7-BC98-7E1C84ADECA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CCBCEE7-8A4A-4767-A6DD-47D2A48976F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A8C3B1-418F-4937-A6B5-29795C714883}"/>
              </a:ext>
            </a:extLst>
          </p:cNvPr>
          <p:cNvSpPr>
            <a:spLocks noGrp="1" noChangeArrowheads="1"/>
          </p:cNvSpPr>
          <p:nvPr>
            <p:ph type="sldNum" sz="quarter" idx="12"/>
          </p:nvPr>
        </p:nvSpPr>
        <p:spPr>
          <a:ln/>
        </p:spPr>
        <p:txBody>
          <a:bodyPr/>
          <a:lstStyle>
            <a:lvl1pPr>
              <a:defRPr/>
            </a:lvl1pPr>
          </a:lstStyle>
          <a:p>
            <a:fld id="{DDC3D979-3543-4296-9402-07B3F7250B21}" type="slidenum">
              <a:rPr lang="en-US" altLang="en-US"/>
              <a:pPr/>
              <a:t>‹#›</a:t>
            </a:fld>
            <a:endParaRPr lang="en-US" altLang="en-US"/>
          </a:p>
        </p:txBody>
      </p:sp>
    </p:spTree>
    <p:extLst>
      <p:ext uri="{BB962C8B-B14F-4D97-AF65-F5344CB8AC3E}">
        <p14:creationId xmlns:p14="http://schemas.microsoft.com/office/powerpoint/2010/main" val="97571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BA1CA11-FF1D-4ED9-9FA0-9F22A2A5478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0A6529E-6ABC-413D-B4BF-FBF8241F57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502B81-B246-476A-AD46-DCCDDE30094C}"/>
              </a:ext>
            </a:extLst>
          </p:cNvPr>
          <p:cNvSpPr>
            <a:spLocks noGrp="1" noChangeArrowheads="1"/>
          </p:cNvSpPr>
          <p:nvPr>
            <p:ph type="sldNum" sz="quarter" idx="12"/>
          </p:nvPr>
        </p:nvSpPr>
        <p:spPr>
          <a:ln/>
        </p:spPr>
        <p:txBody>
          <a:bodyPr/>
          <a:lstStyle>
            <a:lvl1pPr>
              <a:defRPr/>
            </a:lvl1pPr>
          </a:lstStyle>
          <a:p>
            <a:fld id="{9985FD5B-9D68-4316-B5BE-064B079743D8}" type="slidenum">
              <a:rPr lang="en-US" altLang="en-US"/>
              <a:pPr/>
              <a:t>‹#›</a:t>
            </a:fld>
            <a:endParaRPr lang="en-US" altLang="en-US"/>
          </a:p>
        </p:txBody>
      </p:sp>
    </p:spTree>
    <p:extLst>
      <p:ext uri="{BB962C8B-B14F-4D97-AF65-F5344CB8AC3E}">
        <p14:creationId xmlns:p14="http://schemas.microsoft.com/office/powerpoint/2010/main" val="2119331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F9C9544-8064-4236-800C-41EAC6FE5A8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92F25D-414B-4C3A-AEEC-91E41A7ABEA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DEF3A9B-A4F0-4C8F-9630-FF98EE02D435}"/>
              </a:ext>
            </a:extLst>
          </p:cNvPr>
          <p:cNvSpPr>
            <a:spLocks noGrp="1" noChangeArrowheads="1"/>
          </p:cNvSpPr>
          <p:nvPr>
            <p:ph type="sldNum" sz="quarter" idx="12"/>
          </p:nvPr>
        </p:nvSpPr>
        <p:spPr>
          <a:ln/>
        </p:spPr>
        <p:txBody>
          <a:bodyPr/>
          <a:lstStyle>
            <a:lvl1pPr>
              <a:defRPr/>
            </a:lvl1pPr>
          </a:lstStyle>
          <a:p>
            <a:fld id="{04F60703-4B9D-4701-AE8F-61EA242F4FB0}" type="slidenum">
              <a:rPr lang="en-US" altLang="en-US"/>
              <a:pPr/>
              <a:t>‹#›</a:t>
            </a:fld>
            <a:endParaRPr lang="en-US" altLang="en-US"/>
          </a:p>
        </p:txBody>
      </p:sp>
    </p:spTree>
    <p:extLst>
      <p:ext uri="{BB962C8B-B14F-4D97-AF65-F5344CB8AC3E}">
        <p14:creationId xmlns:p14="http://schemas.microsoft.com/office/powerpoint/2010/main" val="95436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E626621-2A2E-4B57-AB93-4836228BD4B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42056E-EAA3-4B94-9FA6-09C99F30D7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76EEC-0BCD-4138-9455-C88CC22E793B}"/>
              </a:ext>
            </a:extLst>
          </p:cNvPr>
          <p:cNvSpPr>
            <a:spLocks noGrp="1" noChangeArrowheads="1"/>
          </p:cNvSpPr>
          <p:nvPr>
            <p:ph type="sldNum" sz="quarter" idx="12"/>
          </p:nvPr>
        </p:nvSpPr>
        <p:spPr>
          <a:ln/>
        </p:spPr>
        <p:txBody>
          <a:bodyPr/>
          <a:lstStyle>
            <a:lvl1pPr>
              <a:defRPr/>
            </a:lvl1pPr>
          </a:lstStyle>
          <a:p>
            <a:fld id="{3F92CB34-FD95-4522-BF53-049318C2915A}" type="slidenum">
              <a:rPr lang="en-US" altLang="en-US"/>
              <a:pPr/>
              <a:t>‹#›</a:t>
            </a:fld>
            <a:endParaRPr lang="en-US" altLang="en-US"/>
          </a:p>
        </p:txBody>
      </p:sp>
    </p:spTree>
    <p:extLst>
      <p:ext uri="{BB962C8B-B14F-4D97-AF65-F5344CB8AC3E}">
        <p14:creationId xmlns:p14="http://schemas.microsoft.com/office/powerpoint/2010/main" val="186666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4AB4526-AC3E-4A0A-8AA8-4DEB8A7AB31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4EFD81-E560-4920-9F2F-2E78A37581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3D26B7-CF47-4080-9C58-7F1BCC82744C}"/>
              </a:ext>
            </a:extLst>
          </p:cNvPr>
          <p:cNvSpPr>
            <a:spLocks noGrp="1" noChangeArrowheads="1"/>
          </p:cNvSpPr>
          <p:nvPr>
            <p:ph type="sldNum" sz="quarter" idx="12"/>
          </p:nvPr>
        </p:nvSpPr>
        <p:spPr>
          <a:ln/>
        </p:spPr>
        <p:txBody>
          <a:bodyPr/>
          <a:lstStyle>
            <a:lvl1pPr>
              <a:defRPr/>
            </a:lvl1pPr>
          </a:lstStyle>
          <a:p>
            <a:fld id="{C15FB8A1-8D42-4385-9915-2C502568CC2E}" type="slidenum">
              <a:rPr lang="en-US" altLang="en-US"/>
              <a:pPr/>
              <a:t>‹#›</a:t>
            </a:fld>
            <a:endParaRPr lang="en-US" altLang="en-US"/>
          </a:p>
        </p:txBody>
      </p:sp>
    </p:spTree>
    <p:extLst>
      <p:ext uri="{BB962C8B-B14F-4D97-AF65-F5344CB8AC3E}">
        <p14:creationId xmlns:p14="http://schemas.microsoft.com/office/powerpoint/2010/main" val="135304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CA96720-B578-4D60-91C0-EF7B6C0A46C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EC2084D-BFC7-49FF-9CFD-E2A5D8A463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D022E61-42E4-4627-9663-3665AA0CF8C1}"/>
              </a:ext>
            </a:extLst>
          </p:cNvPr>
          <p:cNvSpPr>
            <a:spLocks noGrp="1" noChangeArrowheads="1"/>
          </p:cNvSpPr>
          <p:nvPr>
            <p:ph type="sldNum" sz="quarter" idx="12"/>
          </p:nvPr>
        </p:nvSpPr>
        <p:spPr>
          <a:ln/>
        </p:spPr>
        <p:txBody>
          <a:bodyPr/>
          <a:lstStyle>
            <a:lvl1pPr>
              <a:defRPr/>
            </a:lvl1pPr>
          </a:lstStyle>
          <a:p>
            <a:fld id="{8F9C4E9E-39CE-42F1-9401-17890887CAFE}" type="slidenum">
              <a:rPr lang="en-US" altLang="en-US"/>
              <a:pPr/>
              <a:t>‹#›</a:t>
            </a:fld>
            <a:endParaRPr lang="en-US" altLang="en-US"/>
          </a:p>
        </p:txBody>
      </p:sp>
    </p:spTree>
    <p:extLst>
      <p:ext uri="{BB962C8B-B14F-4D97-AF65-F5344CB8AC3E}">
        <p14:creationId xmlns:p14="http://schemas.microsoft.com/office/powerpoint/2010/main" val="601199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916C30F-B008-498D-8F08-E7510BDE90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DA0D91E-DE87-454A-9E9C-823C6E5B42B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52EADB8-F948-41DE-9975-CE6F245A28EC}"/>
              </a:ext>
            </a:extLst>
          </p:cNvPr>
          <p:cNvSpPr>
            <a:spLocks noGrp="1" noChangeArrowheads="1"/>
          </p:cNvSpPr>
          <p:nvPr>
            <p:ph type="sldNum" sz="quarter" idx="12"/>
          </p:nvPr>
        </p:nvSpPr>
        <p:spPr>
          <a:ln/>
        </p:spPr>
        <p:txBody>
          <a:bodyPr/>
          <a:lstStyle>
            <a:lvl1pPr>
              <a:defRPr/>
            </a:lvl1pPr>
          </a:lstStyle>
          <a:p>
            <a:fld id="{15C0EBB5-50A4-4180-9F81-519AC93E4B47}" type="slidenum">
              <a:rPr lang="en-US" altLang="en-US"/>
              <a:pPr/>
              <a:t>‹#›</a:t>
            </a:fld>
            <a:endParaRPr lang="en-US" altLang="en-US"/>
          </a:p>
        </p:txBody>
      </p:sp>
    </p:spTree>
    <p:extLst>
      <p:ext uri="{BB962C8B-B14F-4D97-AF65-F5344CB8AC3E}">
        <p14:creationId xmlns:p14="http://schemas.microsoft.com/office/powerpoint/2010/main" val="384075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334B7D3-D522-4AC1-8B91-9C127473608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C062136-006C-4768-BE25-9CB8EE4AA5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D02F970-A8D7-4A95-A57E-6C39D1C4A931}"/>
              </a:ext>
            </a:extLst>
          </p:cNvPr>
          <p:cNvSpPr>
            <a:spLocks noGrp="1" noChangeArrowheads="1"/>
          </p:cNvSpPr>
          <p:nvPr>
            <p:ph type="sldNum" sz="quarter" idx="12"/>
          </p:nvPr>
        </p:nvSpPr>
        <p:spPr>
          <a:ln/>
        </p:spPr>
        <p:txBody>
          <a:bodyPr/>
          <a:lstStyle>
            <a:lvl1pPr>
              <a:defRPr/>
            </a:lvl1pPr>
          </a:lstStyle>
          <a:p>
            <a:fld id="{43086B0A-E91F-4B01-82C7-BABDDAF02753}" type="slidenum">
              <a:rPr lang="en-US" altLang="en-US"/>
              <a:pPr/>
              <a:t>‹#›</a:t>
            </a:fld>
            <a:endParaRPr lang="en-US" altLang="en-US"/>
          </a:p>
        </p:txBody>
      </p:sp>
    </p:spTree>
    <p:extLst>
      <p:ext uri="{BB962C8B-B14F-4D97-AF65-F5344CB8AC3E}">
        <p14:creationId xmlns:p14="http://schemas.microsoft.com/office/powerpoint/2010/main" val="998739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24C9381-AE36-4D41-90BD-EA329471998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9A2BC57-8515-4479-98FC-BBB240AA13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D12AA6D-D470-4F84-B257-E92D00DCE824}"/>
              </a:ext>
            </a:extLst>
          </p:cNvPr>
          <p:cNvSpPr>
            <a:spLocks noGrp="1" noChangeArrowheads="1"/>
          </p:cNvSpPr>
          <p:nvPr>
            <p:ph type="sldNum" sz="quarter" idx="12"/>
          </p:nvPr>
        </p:nvSpPr>
        <p:spPr>
          <a:ln/>
        </p:spPr>
        <p:txBody>
          <a:bodyPr/>
          <a:lstStyle>
            <a:lvl1pPr>
              <a:defRPr/>
            </a:lvl1pPr>
          </a:lstStyle>
          <a:p>
            <a:fld id="{30A889D1-869A-4922-BA33-30FE721C9CEC}" type="slidenum">
              <a:rPr lang="en-US" altLang="en-US"/>
              <a:pPr/>
              <a:t>‹#›</a:t>
            </a:fld>
            <a:endParaRPr lang="en-US" altLang="en-US"/>
          </a:p>
        </p:txBody>
      </p:sp>
    </p:spTree>
    <p:extLst>
      <p:ext uri="{BB962C8B-B14F-4D97-AF65-F5344CB8AC3E}">
        <p14:creationId xmlns:p14="http://schemas.microsoft.com/office/powerpoint/2010/main" val="85606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101ED20-2EB1-4461-96CC-F805E4201B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F125A98-9A45-4F6C-B9C3-5DE324FCEF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09EB87-A513-4B49-B99D-B2000CB7FDFA}"/>
              </a:ext>
            </a:extLst>
          </p:cNvPr>
          <p:cNvSpPr>
            <a:spLocks noGrp="1" noChangeArrowheads="1"/>
          </p:cNvSpPr>
          <p:nvPr>
            <p:ph type="sldNum" sz="quarter" idx="12"/>
          </p:nvPr>
        </p:nvSpPr>
        <p:spPr>
          <a:ln/>
        </p:spPr>
        <p:txBody>
          <a:bodyPr/>
          <a:lstStyle>
            <a:lvl1pPr>
              <a:defRPr/>
            </a:lvl1pPr>
          </a:lstStyle>
          <a:p>
            <a:fld id="{D1FEAC8A-AD0C-4792-991A-4906F1C46AFF}" type="slidenum">
              <a:rPr lang="en-US" altLang="en-US"/>
              <a:pPr/>
              <a:t>‹#›</a:t>
            </a:fld>
            <a:endParaRPr lang="en-US" altLang="en-US"/>
          </a:p>
        </p:txBody>
      </p:sp>
    </p:spTree>
    <p:extLst>
      <p:ext uri="{BB962C8B-B14F-4D97-AF65-F5344CB8AC3E}">
        <p14:creationId xmlns:p14="http://schemas.microsoft.com/office/powerpoint/2010/main" val="412082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73E10BA-A018-4776-985A-203693D28186}"/>
              </a:ext>
            </a:extLst>
          </p:cNvPr>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5411" name="Rectangle 3">
            <a:extLst>
              <a:ext uri="{FF2B5EF4-FFF2-40B4-BE49-F238E27FC236}">
                <a16:creationId xmlns:a16="http://schemas.microsoft.com/office/drawing/2014/main" id="{79299900-F3A6-4CB0-AA92-B7DE2EC5B070}"/>
              </a:ext>
            </a:extLst>
          </p:cNvPr>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5412" name="Rectangle 4">
            <a:extLst>
              <a:ext uri="{FF2B5EF4-FFF2-40B4-BE49-F238E27FC236}">
                <a16:creationId xmlns:a16="http://schemas.microsoft.com/office/drawing/2014/main" id="{43B7E097-0202-46F7-84C1-18E12B4E309A}"/>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endParaRPr lang="en-US"/>
          </a:p>
        </p:txBody>
      </p:sp>
      <p:sp>
        <p:nvSpPr>
          <p:cNvPr id="145413" name="Rectangle 5">
            <a:extLst>
              <a:ext uri="{FF2B5EF4-FFF2-40B4-BE49-F238E27FC236}">
                <a16:creationId xmlns:a16="http://schemas.microsoft.com/office/drawing/2014/main" id="{7E7F0403-82EA-4B88-8E00-459BF6F44B5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endParaRPr lang="en-US"/>
          </a:p>
        </p:txBody>
      </p:sp>
      <p:sp>
        <p:nvSpPr>
          <p:cNvPr id="145414" name="Rectangle 6">
            <a:extLst>
              <a:ext uri="{FF2B5EF4-FFF2-40B4-BE49-F238E27FC236}">
                <a16:creationId xmlns:a16="http://schemas.microsoft.com/office/drawing/2014/main" id="{ADD6DA9F-A705-41E2-832A-77A8BD11E551}"/>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fld id="{E5421926-C2F8-4753-80FA-A5BC7143600D}"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t3">
            <a:extLst>
              <a:ext uri="{FF2B5EF4-FFF2-40B4-BE49-F238E27FC236}">
                <a16:creationId xmlns:a16="http://schemas.microsoft.com/office/drawing/2014/main" id="{466EBDBF-58DC-4B23-952A-126F2B9C6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B6CB8D3-E393-4CE8-BD8C-96F49FC2C108}"/>
              </a:ext>
            </a:extLst>
          </p:cNvPr>
          <p:cNvSpPr>
            <a:spLocks noGrp="1" noChangeArrowheads="1"/>
          </p:cNvSpPr>
          <p:nvPr>
            <p:ph type="title"/>
          </p:nvPr>
        </p:nvSpPr>
        <p:spPr/>
        <p:txBody>
          <a:bodyPr/>
          <a:lstStyle/>
          <a:p>
            <a:pPr eaLnBrk="1" hangingPunct="1">
              <a:defRPr/>
            </a:pPr>
            <a:r>
              <a:rPr lang="en-US"/>
              <a:t>Project Schedule</a:t>
            </a:r>
          </a:p>
        </p:txBody>
      </p:sp>
      <p:sp>
        <p:nvSpPr>
          <p:cNvPr id="11268" name="Rectangle 5">
            <a:extLst>
              <a:ext uri="{FF2B5EF4-FFF2-40B4-BE49-F238E27FC236}">
                <a16:creationId xmlns:a16="http://schemas.microsoft.com/office/drawing/2014/main" id="{838C267F-5049-404E-9AF8-6BF40836CB0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pic>
        <p:nvPicPr>
          <p:cNvPr id="4098" name="Picture 2" descr="Project Progress Overview NLP Chatbot Development Using Dialogflow 202412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7" y="2514600"/>
            <a:ext cx="650174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72A7E0B4-1450-4CB1-B11B-9DE756BDC9CA}"/>
              </a:ext>
            </a:extLst>
          </p:cNvPr>
          <p:cNvSpPr>
            <a:spLocks noGrp="1" noChangeArrowheads="1"/>
          </p:cNvSpPr>
          <p:nvPr>
            <p:ph type="ctrTitle"/>
          </p:nvPr>
        </p:nvSpPr>
        <p:spPr>
          <a:xfrm>
            <a:off x="685800" y="457200"/>
            <a:ext cx="7772400" cy="990600"/>
          </a:xfrm>
        </p:spPr>
        <p:txBody>
          <a:bodyPr/>
          <a:lstStyle/>
          <a:p>
            <a:pPr eaLnBrk="1" hangingPunct="1">
              <a:defRPr/>
            </a:pPr>
            <a:r>
              <a:rPr lang="en-US"/>
              <a:t>Sequence Diagrams</a:t>
            </a:r>
          </a:p>
        </p:txBody>
      </p:sp>
      <p:pic>
        <p:nvPicPr>
          <p:cNvPr id="5122" name="Picture 2" descr="Sequence_diagram123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481" y="1600201"/>
            <a:ext cx="525303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75" name="Rectangle 583">
            <a:extLst>
              <a:ext uri="{FF2B5EF4-FFF2-40B4-BE49-F238E27FC236}">
                <a16:creationId xmlns:a16="http://schemas.microsoft.com/office/drawing/2014/main" id="{B5B0758B-92D5-4FC9-8E01-93A8BBDF961E}"/>
              </a:ext>
            </a:extLst>
          </p:cNvPr>
          <p:cNvSpPr>
            <a:spLocks noGrp="1" noChangeArrowheads="1"/>
          </p:cNvSpPr>
          <p:nvPr>
            <p:ph type="title"/>
          </p:nvPr>
        </p:nvSpPr>
        <p:spPr>
          <a:xfrm>
            <a:off x="381000" y="152400"/>
            <a:ext cx="8229600" cy="762000"/>
          </a:xfrm>
        </p:spPr>
        <p:txBody>
          <a:bodyPr/>
          <a:lstStyle/>
          <a:p>
            <a:pPr eaLnBrk="1" hangingPunct="1">
              <a:defRPr/>
            </a:pPr>
            <a:r>
              <a:rPr lang="en-US"/>
              <a:t>Logical Model/Class Diagram</a:t>
            </a:r>
          </a:p>
        </p:txBody>
      </p:sp>
      <p:sp>
        <p:nvSpPr>
          <p:cNvPr id="13315" name="Rectangle 585">
            <a:extLst>
              <a:ext uri="{FF2B5EF4-FFF2-40B4-BE49-F238E27FC236}">
                <a16:creationId xmlns:a16="http://schemas.microsoft.com/office/drawing/2014/main" id="{32D2CB43-689E-4AE8-9C23-73CE7BD6065C}"/>
              </a:ext>
            </a:extLst>
          </p:cNvPr>
          <p:cNvSpPr>
            <a:spLocks noChangeArrowheads="1"/>
          </p:cNvSpPr>
          <p:nvPr/>
        </p:nvSpPr>
        <p:spPr bwMode="auto">
          <a:xfrm>
            <a:off x="0" y="1376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6147" name="Picture 3" descr="changed_color_class_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61722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0278E21C-4A40-4338-8B37-34D55E0D37F4}"/>
              </a:ext>
            </a:extLst>
          </p:cNvPr>
          <p:cNvSpPr>
            <a:spLocks noChangeArrowheads="1"/>
          </p:cNvSpPr>
          <p:nvPr/>
        </p:nvSpPr>
        <p:spPr bwMode="auto">
          <a:xfrm>
            <a:off x="0" y="1776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4339" name="Rectangle 6">
            <a:extLst>
              <a:ext uri="{FF2B5EF4-FFF2-40B4-BE49-F238E27FC236}">
                <a16:creationId xmlns:a16="http://schemas.microsoft.com/office/drawing/2014/main" id="{9F2C4AF9-8607-4222-9F43-162F1FB6BCC3}"/>
              </a:ext>
            </a:extLst>
          </p:cNvPr>
          <p:cNvSpPr>
            <a:spLocks noChangeArrowheads="1"/>
          </p:cNvSpPr>
          <p:nvPr/>
        </p:nvSpPr>
        <p:spPr bwMode="auto">
          <a:xfrm>
            <a:off x="0" y="508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a:latin typeface="Arial" panose="020B0604020202020204" pitchFamily="34" charset="0"/>
            </a:endParaRPr>
          </a:p>
        </p:txBody>
      </p:sp>
      <p:sp>
        <p:nvSpPr>
          <p:cNvPr id="60424" name="Rectangle 8">
            <a:extLst>
              <a:ext uri="{FF2B5EF4-FFF2-40B4-BE49-F238E27FC236}">
                <a16:creationId xmlns:a16="http://schemas.microsoft.com/office/drawing/2014/main" id="{C9634825-1FAC-48C7-916D-2437E11DAC30}"/>
              </a:ext>
            </a:extLst>
          </p:cNvPr>
          <p:cNvSpPr>
            <a:spLocks noGrp="1" noChangeArrowheads="1"/>
          </p:cNvSpPr>
          <p:nvPr>
            <p:ph type="title"/>
          </p:nvPr>
        </p:nvSpPr>
        <p:spPr>
          <a:xfrm>
            <a:off x="533400" y="381000"/>
            <a:ext cx="8229600" cy="762000"/>
          </a:xfrm>
        </p:spPr>
        <p:txBody>
          <a:bodyPr/>
          <a:lstStyle/>
          <a:p>
            <a:pPr eaLnBrk="1" hangingPunct="1">
              <a:defRPr/>
            </a:pPr>
            <a:r>
              <a:rPr lang="en-US"/>
              <a:t>Entity-Relationship Diagram</a:t>
            </a:r>
          </a:p>
        </p:txBody>
      </p:sp>
      <p:pic>
        <p:nvPicPr>
          <p:cNvPr id="7170" name="Picture 2" descr="ERD_Diagram22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711376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a:extLst>
              <a:ext uri="{FF2B5EF4-FFF2-40B4-BE49-F238E27FC236}">
                <a16:creationId xmlns:a16="http://schemas.microsoft.com/office/drawing/2014/main" id="{1F281CE3-D6EF-4A87-8B16-D99EB91DC5BC}"/>
              </a:ext>
            </a:extLst>
          </p:cNvPr>
          <p:cNvSpPr>
            <a:spLocks noGrp="1" noChangeArrowheads="1"/>
          </p:cNvSpPr>
          <p:nvPr>
            <p:ph type="ctrTitle"/>
          </p:nvPr>
        </p:nvSpPr>
        <p:spPr>
          <a:xfrm>
            <a:off x="609600" y="457200"/>
            <a:ext cx="7772400" cy="838200"/>
          </a:xfrm>
        </p:spPr>
        <p:txBody>
          <a:bodyPr/>
          <a:lstStyle/>
          <a:p>
            <a:pPr eaLnBrk="1" hangingPunct="1">
              <a:defRPr/>
            </a:pPr>
            <a:r>
              <a:rPr lang="en-US" sz="4000" dirty="0"/>
              <a:t>Database Diagram</a:t>
            </a:r>
          </a:p>
        </p:txBody>
      </p:sp>
      <p:pic>
        <p:nvPicPr>
          <p:cNvPr id="8195" name="Picture 3" descr="changed_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6415088"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5717E7F3-3617-4048-A03F-51E44A335178}"/>
              </a:ext>
            </a:extLst>
          </p:cNvPr>
          <p:cNvSpPr>
            <a:spLocks noGrp="1" noChangeArrowheads="1"/>
          </p:cNvSpPr>
          <p:nvPr>
            <p:ph type="ctrTitle"/>
          </p:nvPr>
        </p:nvSpPr>
        <p:spPr>
          <a:xfrm>
            <a:off x="609600" y="457200"/>
            <a:ext cx="7772400" cy="838200"/>
          </a:xfrm>
        </p:spPr>
        <p:txBody>
          <a:bodyPr/>
          <a:lstStyle/>
          <a:p>
            <a:pPr eaLnBrk="1" hangingPunct="1">
              <a:defRPr/>
            </a:pPr>
            <a:r>
              <a:rPr lang="en-US" sz="4000"/>
              <a:t>User Interfaces</a:t>
            </a: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76350"/>
            <a:ext cx="6172200" cy="24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886200"/>
            <a:ext cx="61722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33400"/>
            <a:ext cx="593375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220" y="3505200"/>
            <a:ext cx="5926138"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7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5943600" cy="279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81400"/>
            <a:ext cx="594360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767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5943600" cy="280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657600"/>
            <a:ext cx="5943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038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6172200" cy="283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581400"/>
            <a:ext cx="61912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314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851B1F8-B4D0-47D8-9705-74B06F258CA5}"/>
              </a:ext>
            </a:extLst>
          </p:cNvPr>
          <p:cNvSpPr>
            <a:spLocks noGrp="1" noChangeArrowheads="1"/>
          </p:cNvSpPr>
          <p:nvPr>
            <p:ph type="ctrTitle"/>
          </p:nvPr>
        </p:nvSpPr>
        <p:spPr>
          <a:xfrm>
            <a:off x="609600" y="1066800"/>
            <a:ext cx="8001000" cy="2743200"/>
          </a:xfrm>
        </p:spPr>
        <p:txBody>
          <a:bodyPr anchor="t"/>
          <a:lstStyle/>
          <a:p>
            <a:pPr eaLnBrk="1" hangingPunct="1">
              <a:defRPr/>
            </a:pPr>
            <a:r>
              <a:rPr lang="en-US" sz="5900" dirty="0"/>
              <a:t>NLP Chatbot Development using Dialogflow</a:t>
            </a:r>
          </a:p>
        </p:txBody>
      </p:sp>
      <p:pic>
        <p:nvPicPr>
          <p:cNvPr id="3075" name="Picture 6" descr="C:\Users\usman.waheed\Desktop\vulogo.jpg">
            <a:extLst>
              <a:ext uri="{FF2B5EF4-FFF2-40B4-BE49-F238E27FC236}">
                <a16:creationId xmlns:a16="http://schemas.microsoft.com/office/drawing/2014/main" id="{3B92A48F-826A-409E-A910-5336CC56B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5029200"/>
            <a:ext cx="201453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0"/>
            <a:ext cx="6248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4038600"/>
            <a:ext cx="614172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353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21524B5-4C12-40A8-A3BD-1D2A8286BDD2}"/>
              </a:ext>
            </a:extLst>
          </p:cNvPr>
          <p:cNvSpPr>
            <a:spLocks noGrp="1" noChangeArrowheads="1"/>
          </p:cNvSpPr>
          <p:nvPr>
            <p:ph type="title"/>
          </p:nvPr>
        </p:nvSpPr>
        <p:spPr/>
        <p:txBody>
          <a:bodyPr/>
          <a:lstStyle/>
          <a:p>
            <a:pPr eaLnBrk="1" hangingPunct="1">
              <a:defRPr/>
            </a:pPr>
            <a:r>
              <a:rPr lang="en-US" dirty="0"/>
              <a:t>Tools</a:t>
            </a:r>
          </a:p>
        </p:txBody>
      </p:sp>
      <p:sp>
        <p:nvSpPr>
          <p:cNvPr id="4" name="Text Placeholder 3"/>
          <p:cNvSpPr>
            <a:spLocks noGrp="1" noChangeArrowheads="1"/>
          </p:cNvSpPr>
          <p:nvPr>
            <p:ph type="body" idx="1"/>
          </p:nvPr>
        </p:nvSpPr>
        <p:spPr bwMode="auto">
          <a:xfrm>
            <a:off x="457200" y="1831539"/>
            <a:ext cx="73152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Google Dialogflow</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Python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Fast</a:t>
            </a:r>
            <a:r>
              <a:rPr kumimoji="0" lang="en-US" altLang="en-US" sz="1800" b="0" i="0" u="none" strike="noStrike" cap="none" normalizeH="0" dirty="0" smtClean="0">
                <a:ln>
                  <a:noFill/>
                </a:ln>
                <a:solidFill>
                  <a:schemeClr val="tx1"/>
                </a:solidFill>
                <a:effectLst/>
                <a:latin typeface="Arial" panose="020B0604020202020204" pitchFamily="34" charset="0"/>
              </a:rPr>
              <a:t> Api</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MySQL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HTML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CSS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JavaScript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Ngrok</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Visual Studio 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7AA6427-5186-4625-9436-7689636BE012}"/>
              </a:ext>
            </a:extLst>
          </p:cNvPr>
          <p:cNvSpPr>
            <a:spLocks noGrp="1" noChangeArrowheads="1"/>
          </p:cNvSpPr>
          <p:nvPr>
            <p:ph type="title"/>
          </p:nvPr>
        </p:nvSpPr>
        <p:spPr/>
        <p:txBody>
          <a:bodyPr/>
          <a:lstStyle/>
          <a:p>
            <a:pPr eaLnBrk="1" hangingPunct="1">
              <a:defRPr/>
            </a:pPr>
            <a:r>
              <a:rPr lang="en-US" sz="5900" dirty="0"/>
              <a:t>Group Members Introduction</a:t>
            </a:r>
          </a:p>
        </p:txBody>
      </p:sp>
      <p:sp>
        <p:nvSpPr>
          <p:cNvPr id="135171" name="Rectangle 3">
            <a:extLst>
              <a:ext uri="{FF2B5EF4-FFF2-40B4-BE49-F238E27FC236}">
                <a16:creationId xmlns:a16="http://schemas.microsoft.com/office/drawing/2014/main" id="{4DE933AF-0874-43B2-B24B-993E7C50704D}"/>
              </a:ext>
            </a:extLst>
          </p:cNvPr>
          <p:cNvSpPr>
            <a:spLocks noGrp="1" noChangeArrowheads="1"/>
          </p:cNvSpPr>
          <p:nvPr>
            <p:ph type="body" idx="1"/>
          </p:nvPr>
        </p:nvSpPr>
        <p:spPr>
          <a:xfrm>
            <a:off x="457200" y="2514600"/>
            <a:ext cx="8229600" cy="3539430"/>
          </a:xfrm>
        </p:spPr>
        <p:txBody>
          <a:bodyPr>
            <a:spAutoFit/>
          </a:bodyPr>
          <a:lstStyle/>
          <a:p>
            <a:pPr algn="ctr" eaLnBrk="1" hangingPunct="1">
              <a:buNone/>
              <a:defRPr/>
            </a:pPr>
            <a:endParaRPr lang="en-US" dirty="0"/>
          </a:p>
          <a:p>
            <a:pPr algn="ctr" eaLnBrk="1" hangingPunct="1">
              <a:buNone/>
              <a:defRPr/>
            </a:pPr>
            <a:endParaRPr lang="en-US" b="1" dirty="0"/>
          </a:p>
          <a:p>
            <a:pPr algn="ctr" eaLnBrk="1" hangingPunct="1">
              <a:buNone/>
              <a:defRPr/>
            </a:pPr>
            <a:r>
              <a:rPr lang="en-US" b="1" dirty="0" smtClean="0"/>
              <a:t>Name</a:t>
            </a:r>
            <a:r>
              <a:rPr lang="en-US" b="1" dirty="0"/>
              <a:t>:</a:t>
            </a:r>
            <a:r>
              <a:rPr lang="en-US" dirty="0"/>
              <a:t> Hassam </a:t>
            </a:r>
            <a:r>
              <a:rPr lang="en-US" dirty="0" smtClean="0"/>
              <a:t>Khan</a:t>
            </a:r>
          </a:p>
          <a:p>
            <a:pPr algn="ctr" eaLnBrk="1" hangingPunct="1">
              <a:buNone/>
              <a:defRPr/>
            </a:pPr>
            <a:endParaRPr lang="en-US" dirty="0"/>
          </a:p>
          <a:p>
            <a:pPr algn="ctr" eaLnBrk="1" hangingPunct="1">
              <a:buNone/>
              <a:defRPr/>
            </a:pPr>
            <a:r>
              <a:rPr lang="en-US" b="1" dirty="0"/>
              <a:t>VU ID:</a:t>
            </a:r>
            <a:r>
              <a:rPr lang="en-US" dirty="0"/>
              <a:t> BC210414987</a:t>
            </a:r>
          </a:p>
          <a:p>
            <a:pPr algn="ctr" eaLnBrk="1" hangingPunct="1">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a:extLst>
              <a:ext uri="{FF2B5EF4-FFF2-40B4-BE49-F238E27FC236}">
                <a16:creationId xmlns:a16="http://schemas.microsoft.com/office/drawing/2014/main" id="{8378205B-1CAA-4BE6-BB5A-35304B48E5C1}"/>
              </a:ext>
            </a:extLst>
          </p:cNvPr>
          <p:cNvSpPr>
            <a:spLocks noGrp="1" noChangeArrowheads="1"/>
          </p:cNvSpPr>
          <p:nvPr>
            <p:ph type="ctrTitle"/>
          </p:nvPr>
        </p:nvSpPr>
        <p:spPr>
          <a:xfrm>
            <a:off x="762000" y="228600"/>
            <a:ext cx="7772400" cy="1524000"/>
          </a:xfrm>
        </p:spPr>
        <p:txBody>
          <a:bodyPr/>
          <a:lstStyle/>
          <a:p>
            <a:pPr eaLnBrk="1" hangingPunct="1">
              <a:defRPr/>
            </a:pPr>
            <a:r>
              <a:rPr lang="en-US" sz="4800" dirty="0"/>
              <a:t>INTRODUCTION OF PROJECT</a:t>
            </a:r>
            <a:endParaRPr lang="en-US" sz="4000" dirty="0"/>
          </a:p>
        </p:txBody>
      </p:sp>
      <p:sp>
        <p:nvSpPr>
          <p:cNvPr id="9221" name="Rectangle 5">
            <a:extLst>
              <a:ext uri="{FF2B5EF4-FFF2-40B4-BE49-F238E27FC236}">
                <a16:creationId xmlns:a16="http://schemas.microsoft.com/office/drawing/2014/main" id="{61507929-13EF-41D0-ACC3-720199D81737}"/>
              </a:ext>
            </a:extLst>
          </p:cNvPr>
          <p:cNvSpPr>
            <a:spLocks noGrp="1" noChangeArrowheads="1"/>
          </p:cNvSpPr>
          <p:nvPr>
            <p:ph type="subTitle" idx="1"/>
          </p:nvPr>
        </p:nvSpPr>
        <p:spPr/>
        <p:txBody>
          <a:bodyPr/>
          <a:lstStyle/>
          <a:p>
            <a:pPr eaLnBrk="1" hangingPunct="1">
              <a:defRPr/>
            </a:pPr>
            <a:r>
              <a:rPr lang="en-US"/>
              <a:t> </a:t>
            </a:r>
          </a:p>
        </p:txBody>
      </p:sp>
      <p:pic>
        <p:nvPicPr>
          <p:cNvPr id="5124" name="Picture 8">
            <a:extLst>
              <a:ext uri="{FF2B5EF4-FFF2-40B4-BE49-F238E27FC236}">
                <a16:creationId xmlns:a16="http://schemas.microsoft.com/office/drawing/2014/main" id="{A52C380B-420D-40CB-BB31-94D6BE693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6305550"/>
            <a:ext cx="838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9">
            <a:extLst>
              <a:ext uri="{FF2B5EF4-FFF2-40B4-BE49-F238E27FC236}">
                <a16:creationId xmlns:a16="http://schemas.microsoft.com/office/drawing/2014/main" id="{9EF8498C-BB61-4DF5-9C33-3EE9FA40560D}"/>
              </a:ext>
            </a:extLst>
          </p:cNvPr>
          <p:cNvSpPr txBox="1">
            <a:spLocks noChangeArrowheads="1"/>
          </p:cNvSpPr>
          <p:nvPr/>
        </p:nvSpPr>
        <p:spPr bwMode="auto">
          <a:xfrm>
            <a:off x="609600" y="2667000"/>
            <a:ext cx="73914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sz="1600" dirty="0"/>
              <a:t>Chatbots are becoming an indispensable tool across various industries such as customer service, healthcare, education, and e-commerce, owing to their ability to operate 24/7, handle multiple queries simultaneously, and offer instant support. These features make them highly valuable in today’s fast-paced digital world. The focus of this project is to design and develop an intelligent, interactive chatbot using Google Dialogflow, a powerful Natural Language Processing (NLP) platform. The chatbot will aim to automate customer interactions, providing timely, relevant responses, and enhancing the overall user experience. To ensure the chatbot is both functional and industry-specific, students will choose one of three case studies: Training &amp; Education Services, Pharmacy Retail, or Restaurant and Food Services. By customizing the chatbot for a particular industry, students will have the opportunity to apply cutting-edge AI technologies to solve real-world business challenges, such as booking training sessions, managing pharmacy inquiries, or processing food orders and reservations, while gaining hands-on experience in NLP and backend integration.</a:t>
            </a:r>
            <a:endParaRPr lang="en-US" alt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ext Box 47">
            <a:extLst>
              <a:ext uri="{FF2B5EF4-FFF2-40B4-BE49-F238E27FC236}">
                <a16:creationId xmlns:a16="http://schemas.microsoft.com/office/drawing/2014/main" id="{F2093D80-B890-4A6A-AB90-367C37861089}"/>
              </a:ext>
            </a:extLst>
          </p:cNvPr>
          <p:cNvSpPr txBox="1">
            <a:spLocks noChangeArrowheads="1"/>
          </p:cNvSpPr>
          <p:nvPr/>
        </p:nvSpPr>
        <p:spPr bwMode="auto">
          <a:xfrm>
            <a:off x="1600200" y="1295400"/>
            <a:ext cx="487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endParaRPr lang="en-US" altLang="en-US"/>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8600"/>
            <a:ext cx="35814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568" y="3657600"/>
            <a:ext cx="45386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4022A290-9D96-4B21-84DC-C2B1072201A4}"/>
              </a:ext>
            </a:extLst>
          </p:cNvPr>
          <p:cNvSpPr>
            <a:spLocks noGrp="1" noChangeArrowheads="1"/>
          </p:cNvSpPr>
          <p:nvPr>
            <p:ph type="ctrTitle"/>
          </p:nvPr>
        </p:nvSpPr>
        <p:spPr>
          <a:xfrm>
            <a:off x="609600" y="304800"/>
            <a:ext cx="7772400" cy="304800"/>
          </a:xfrm>
        </p:spPr>
        <p:txBody>
          <a:bodyPr/>
          <a:lstStyle/>
          <a:p>
            <a:pPr eaLnBrk="1" hangingPunct="1">
              <a:defRPr/>
            </a:pPr>
            <a:r>
              <a:rPr lang="en-US" sz="3600" dirty="0"/>
              <a:t>Use Case Diagram</a:t>
            </a:r>
          </a:p>
        </p:txBody>
      </p:sp>
      <p:pic>
        <p:nvPicPr>
          <p:cNvPr id="2052" name="Picture 4" descr="NLP_Chat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66800"/>
            <a:ext cx="5715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576176F9-EBDE-4F8A-96ED-C3DEB6BD26AC}"/>
              </a:ext>
            </a:extLst>
          </p:cNvPr>
          <p:cNvSpPr>
            <a:spLocks noGrp="1" noChangeArrowheads="1"/>
          </p:cNvSpPr>
          <p:nvPr>
            <p:ph type="ctrTitle"/>
          </p:nvPr>
        </p:nvSpPr>
        <p:spPr>
          <a:xfrm>
            <a:off x="685800" y="533400"/>
            <a:ext cx="7772400" cy="1828800"/>
          </a:xfrm>
        </p:spPr>
        <p:txBody>
          <a:bodyPr/>
          <a:lstStyle/>
          <a:p>
            <a:pPr eaLnBrk="1" hangingPunct="1">
              <a:defRPr/>
            </a:pPr>
            <a:r>
              <a:rPr lang="en-US" dirty="0"/>
              <a:t>Business Rules Catalog</a:t>
            </a:r>
          </a:p>
        </p:txBody>
      </p:sp>
      <p:sp>
        <p:nvSpPr>
          <p:cNvPr id="20485" name="Rectangle 5">
            <a:extLst>
              <a:ext uri="{FF2B5EF4-FFF2-40B4-BE49-F238E27FC236}">
                <a16:creationId xmlns:a16="http://schemas.microsoft.com/office/drawing/2014/main" id="{28FC9277-904F-4956-8073-6726F88BC866}"/>
              </a:ext>
            </a:extLst>
          </p:cNvPr>
          <p:cNvSpPr>
            <a:spLocks noGrp="1" noChangeArrowheads="1"/>
          </p:cNvSpPr>
          <p:nvPr>
            <p:ph type="subTitle" idx="1"/>
          </p:nvPr>
        </p:nvSpPr>
        <p:spPr>
          <a:xfrm>
            <a:off x="228600" y="2362200"/>
            <a:ext cx="8534400" cy="4419600"/>
          </a:xfrm>
        </p:spPr>
        <p:txBody>
          <a:bodyPr/>
          <a:lstStyle/>
          <a:p>
            <a:pPr eaLnBrk="1" hangingPunct="1">
              <a:defRPr/>
            </a:pPr>
            <a:r>
              <a:rPr lang="en-US" sz="1400" dirty="0"/>
              <a:t>The primary goal of this project is to design and develop an AI-powered chatbot that effectively understands and responds to user inquiries using Dialogflow, a prominent tool in natural language processing (NLP). Through this project, students will</a:t>
            </a:r>
            <a:r>
              <a:rPr lang="en-US" sz="1400" dirty="0" smtClean="0"/>
              <a:t>:</a:t>
            </a:r>
          </a:p>
          <a:p>
            <a:pPr eaLnBrk="1" hangingPunct="1">
              <a:defRPr/>
            </a:pPr>
            <a:endParaRPr lang="en-US" sz="1400" dirty="0"/>
          </a:p>
          <a:p>
            <a:pPr marL="285750" indent="-285750" eaLnBrk="1" hangingPunct="1">
              <a:buSzPct val="70000"/>
              <a:buFont typeface="Wingdings" panose="05000000000000000000" pitchFamily="2" charset="2"/>
              <a:buChar char="q"/>
              <a:defRPr/>
            </a:pPr>
            <a:r>
              <a:rPr lang="en-US" sz="1400" dirty="0" smtClean="0"/>
              <a:t>  Identify </a:t>
            </a:r>
            <a:r>
              <a:rPr lang="en-US" sz="1400" dirty="0"/>
              <a:t>a Real-World Case Study: Choose a specific domain (Training Company, Pharmacy Store, </a:t>
            </a:r>
            <a:r>
              <a:rPr lang="en-US" sz="1400" dirty="0" smtClean="0"/>
              <a:t>or Restaurant</a:t>
            </a:r>
            <a:r>
              <a:rPr lang="en-US" sz="1400" dirty="0"/>
              <a:t>) to explore the unique needs and challenges faced in that industry</a:t>
            </a:r>
            <a:r>
              <a:rPr lang="en-US" sz="1400" dirty="0" smtClean="0"/>
              <a:t>.</a:t>
            </a:r>
          </a:p>
          <a:p>
            <a:pPr marL="285750" indent="-285750" eaLnBrk="1" hangingPunct="1">
              <a:buSzPct val="70000"/>
              <a:buFont typeface="Wingdings" panose="05000000000000000000" pitchFamily="2" charset="2"/>
              <a:buChar char="q"/>
              <a:defRPr/>
            </a:pPr>
            <a:endParaRPr lang="en-US" sz="1400" dirty="0" smtClean="0"/>
          </a:p>
          <a:p>
            <a:pPr marL="285750" indent="-285750" eaLnBrk="1" hangingPunct="1">
              <a:buSzPct val="70000"/>
              <a:buFont typeface="Wingdings" panose="05000000000000000000" pitchFamily="2" charset="2"/>
              <a:buChar char="q"/>
              <a:defRPr/>
            </a:pPr>
            <a:r>
              <a:rPr lang="en-US" sz="1400" dirty="0" smtClean="0"/>
              <a:t> Define </a:t>
            </a:r>
            <a:r>
              <a:rPr lang="en-US" sz="1400" dirty="0"/>
              <a:t>the Problem: Analyze the chosen case study to clearly articulate the specific problem or </a:t>
            </a:r>
            <a:r>
              <a:rPr lang="en-US" sz="1400" dirty="0" smtClean="0"/>
              <a:t>     inefficiency </a:t>
            </a:r>
            <a:r>
              <a:rPr lang="en-US" sz="1400" dirty="0"/>
              <a:t>that the chatbot aims to address, detailing how its implementation can enhance operational processes and improve user experiences</a:t>
            </a:r>
            <a:r>
              <a:rPr lang="en-US" sz="1400" dirty="0" smtClean="0"/>
              <a:t>.</a:t>
            </a:r>
          </a:p>
          <a:p>
            <a:pPr marL="285750" indent="-285750" eaLnBrk="1" hangingPunct="1">
              <a:buSzPct val="70000"/>
              <a:buFont typeface="Wingdings" panose="05000000000000000000" pitchFamily="2" charset="2"/>
              <a:buChar char="q"/>
              <a:defRPr/>
            </a:pPr>
            <a:endParaRPr lang="en-US" sz="1400" dirty="0"/>
          </a:p>
          <a:p>
            <a:pPr marL="285750" indent="-285750" eaLnBrk="1" hangingPunct="1">
              <a:buSzPct val="70000"/>
              <a:buFont typeface="Wingdings" panose="05000000000000000000" pitchFamily="2" charset="2"/>
              <a:buChar char="q"/>
              <a:defRPr/>
            </a:pPr>
            <a:r>
              <a:rPr lang="en-US" sz="1400" dirty="0" smtClean="0"/>
              <a:t> Build </a:t>
            </a:r>
            <a:r>
              <a:rPr lang="en-US" sz="1400" dirty="0"/>
              <a:t>an Interactive Chatbot: Develop a functional chatbot that not only answers queries but also performs key tasks such as making reservations, processing orders, or addressing frequently asked questions (FAQs). The chatbot should engage users in a conversational manner, ensuring a seamless interaction that meets their needs.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a:extLst>
              <a:ext uri="{FF2B5EF4-FFF2-40B4-BE49-F238E27FC236}">
                <a16:creationId xmlns:a16="http://schemas.microsoft.com/office/drawing/2014/main" id="{C61F7ADC-F1BC-45A7-B8F0-146AA6E61B42}"/>
              </a:ext>
            </a:extLst>
          </p:cNvPr>
          <p:cNvSpPr>
            <a:spLocks noGrp="1" noChangeArrowheads="1"/>
          </p:cNvSpPr>
          <p:nvPr>
            <p:ph type="title"/>
          </p:nvPr>
        </p:nvSpPr>
        <p:spPr/>
        <p:txBody>
          <a:bodyPr/>
          <a:lstStyle/>
          <a:p>
            <a:pPr eaLnBrk="1" hangingPunct="1">
              <a:defRPr/>
            </a:pPr>
            <a:r>
              <a:rPr lang="en-GB" b="1" i="1" dirty="0"/>
              <a:t>Architectural Design</a:t>
            </a:r>
            <a:endParaRPr lang="en-US" b="1" i="1" dirty="0"/>
          </a:p>
        </p:txBody>
      </p:sp>
      <p:sp>
        <p:nvSpPr>
          <p:cNvPr id="9219" name="Rectangle 10">
            <a:extLst>
              <a:ext uri="{FF2B5EF4-FFF2-40B4-BE49-F238E27FC236}">
                <a16:creationId xmlns:a16="http://schemas.microsoft.com/office/drawing/2014/main" id="{55648A9E-3189-442C-980E-D09E74F2AB82}"/>
              </a:ext>
            </a:extLst>
          </p:cNvPr>
          <p:cNvSpPr>
            <a:spLocks noChangeArrowheads="1"/>
          </p:cNvSpPr>
          <p:nvPr/>
        </p:nvSpPr>
        <p:spPr bwMode="auto">
          <a:xfrm>
            <a:off x="0" y="1385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6" name="Rectangle 5">
            <a:extLst>
              <a:ext uri="{FF2B5EF4-FFF2-40B4-BE49-F238E27FC236}">
                <a16:creationId xmlns:a16="http://schemas.microsoft.com/office/drawing/2014/main" id="{FDF9CD45-4859-4431-8C44-41C498572408}"/>
              </a:ext>
            </a:extLst>
          </p:cNvPr>
          <p:cNvSpPr txBox="1">
            <a:spLocks noChangeArrowheads="1"/>
          </p:cNvSpPr>
          <p:nvPr/>
        </p:nvSpPr>
        <p:spPr>
          <a:xfrm>
            <a:off x="1524000" y="3124200"/>
            <a:ext cx="6781800" cy="762000"/>
          </a:xfrm>
          <a:prstGeom prst="rect">
            <a:avLst/>
          </a:prstGeom>
        </p:spPr>
        <p:txBody>
          <a:bodyPr/>
          <a:lstStyle/>
          <a:p>
            <a:pPr marL="342900" indent="-342900" eaLnBrk="1" hangingPunct="1">
              <a:spcBef>
                <a:spcPct val="20000"/>
              </a:spcBef>
              <a:buClr>
                <a:schemeClr val="hlink"/>
              </a:buClr>
              <a:buSzPct val="65000"/>
              <a:defRPr/>
            </a:pPr>
            <a:endParaRPr lang="en-US" sz="3200" kern="0" dirty="0">
              <a:effectLst>
                <a:outerShdw blurRad="38100" dist="38100" dir="2700000" algn="tl">
                  <a:srgbClr val="000000"/>
                </a:outerShdw>
              </a:effectLst>
              <a:latin typeface="+mn-lt"/>
            </a:endParaRPr>
          </a:p>
        </p:txBody>
      </p:sp>
      <p:pic>
        <p:nvPicPr>
          <p:cNvPr id="3074" name="Picture 2" descr="Architecture_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09800"/>
            <a:ext cx="65968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51457737-32CC-46E4-801D-597C758CCC20}"/>
              </a:ext>
            </a:extLst>
          </p:cNvPr>
          <p:cNvSpPr>
            <a:spLocks noGrp="1" noChangeArrowheads="1"/>
          </p:cNvSpPr>
          <p:nvPr>
            <p:ph type="title"/>
          </p:nvPr>
        </p:nvSpPr>
        <p:spPr/>
        <p:txBody>
          <a:bodyPr/>
          <a:lstStyle/>
          <a:p>
            <a:pPr eaLnBrk="1" hangingPunct="1">
              <a:defRPr/>
            </a:pPr>
            <a:r>
              <a:rPr lang="en-US"/>
              <a:t>Team Structure</a:t>
            </a:r>
          </a:p>
        </p:txBody>
      </p:sp>
      <p:pic>
        <p:nvPicPr>
          <p:cNvPr id="2" name="Picture 1"/>
          <p:cNvPicPr>
            <a:picLocks noChangeAspect="1"/>
          </p:cNvPicPr>
          <p:nvPr/>
        </p:nvPicPr>
        <p:blipFill>
          <a:blip r:embed="rId2"/>
          <a:stretch>
            <a:fillRect/>
          </a:stretch>
        </p:blipFill>
        <p:spPr>
          <a:xfrm>
            <a:off x="2605087" y="1871662"/>
            <a:ext cx="3933825" cy="3114675"/>
          </a:xfrm>
          <a:prstGeom prst="rect">
            <a:avLst/>
          </a:prstGeom>
        </p:spPr>
      </p:pic>
    </p:spTree>
  </p:cSld>
  <p:clrMapOvr>
    <a:masterClrMapping/>
  </p:clrMapOvr>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Textured</Template>
  <TotalTime>2103</TotalTime>
  <Words>412</Words>
  <Application>Microsoft Office PowerPoint</Application>
  <PresentationFormat>On-screen Show (4:3)</PresentationFormat>
  <Paragraphs>37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Tahoma</vt:lpstr>
      <vt:lpstr>Wingdings</vt:lpstr>
      <vt:lpstr>Textured</vt:lpstr>
      <vt:lpstr>PowerPoint Presentation</vt:lpstr>
      <vt:lpstr>NLP Chatbot Development using Dialogflow</vt:lpstr>
      <vt:lpstr>Group Members Introduction</vt:lpstr>
      <vt:lpstr>INTRODUCTION OF PROJECT</vt:lpstr>
      <vt:lpstr>PowerPoint Presentation</vt:lpstr>
      <vt:lpstr>Use Case Diagram</vt:lpstr>
      <vt:lpstr>Business Rules Catalog</vt:lpstr>
      <vt:lpstr>Architectural Design</vt:lpstr>
      <vt:lpstr>Team Structure</vt:lpstr>
      <vt:lpstr>Project Schedule</vt:lpstr>
      <vt:lpstr>Sequence Diagrams</vt:lpstr>
      <vt:lpstr>Logical Model/Class Diagram</vt:lpstr>
      <vt:lpstr>Entity-Relationship Diagram</vt:lpstr>
      <vt:lpstr>Database Diagram</vt:lpstr>
      <vt:lpstr>User Interfaces</vt:lpstr>
      <vt:lpstr>PowerPoint Presentation</vt:lpstr>
      <vt:lpstr>PowerPoint Presentation</vt:lpstr>
      <vt:lpstr>PowerPoint Presentation</vt:lpstr>
      <vt:lpstr>PowerPoint Presentation</vt:lpstr>
      <vt:lpstr>PowerPoint Presentation</vt:lpstr>
      <vt:lpstr>Tools</vt:lpstr>
    </vt:vector>
  </TitlesOfParts>
  <Company>VU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us Play Chess Online</dc:title>
  <dc:creator>MUHAMMAD HARIS SIDDIQUI</dc:creator>
  <cp:lastModifiedBy>home</cp:lastModifiedBy>
  <cp:revision>70</cp:revision>
  <dcterms:created xsi:type="dcterms:W3CDTF">2007-02-24T01:41:18Z</dcterms:created>
  <dcterms:modified xsi:type="dcterms:W3CDTF">2025-05-11T20:01:48Z</dcterms:modified>
</cp:coreProperties>
</file>